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Amatic SC"/>
      <p:regular r:id="rId11"/>
      <p:bold r:id="rId12"/>
    </p:embeddedFont>
    <p:embeddedFont>
      <p:font typeface="Source Code Pro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maticSC-regular.fntdata"/><Relationship Id="rId10" Type="http://schemas.openxmlformats.org/officeDocument/2006/relationships/slide" Target="slides/slide6.xml"/><Relationship Id="rId13" Type="http://schemas.openxmlformats.org/officeDocument/2006/relationships/font" Target="fonts/SourceCodePro-regular.fntdata"/><Relationship Id="rId12" Type="http://schemas.openxmlformats.org/officeDocument/2006/relationships/font" Target="fonts/AmaticSC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SourceCodePr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TlZDDACt8Nw" TargetMode="External"/><Relationship Id="rId4" Type="http://schemas.openxmlformats.org/officeDocument/2006/relationships/hyperlink" Target="https://goo.gl/c5HndJ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Pay it Forward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Infectious Diseases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Video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i="1" lang="en" sz="2400" u="sng">
                <a:solidFill>
                  <a:schemeClr val="hlink"/>
                </a:solidFill>
                <a:hlinkClick r:id="rId3"/>
              </a:rPr>
              <a:t>Pay it Forward</a:t>
            </a:r>
            <a:r>
              <a:rPr lang="en" sz="2400">
                <a:solidFill>
                  <a:srgbClr val="000000"/>
                </a:solidFill>
              </a:rPr>
              <a:t> movie trailer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https://goo.gl/c5HndJ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What’s the Problem?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 sz="2200"/>
              <a:t>In the movie </a:t>
            </a:r>
            <a:r>
              <a:rPr i="1" lang="en" sz="2200"/>
              <a:t>Pay it Forward </a:t>
            </a:r>
            <a:r>
              <a:rPr lang="en" sz="2200"/>
              <a:t>a student, Trevor, comes up with an idea that he thought could change the world.  He decides to do a good deed for three people and then each of the three people would do a good deed for three more people and so on. He believed that before long there would be good things happening to billions of people. At stage 1 of the process, Trevor completes three good deeds.</a:t>
            </a:r>
            <a:r>
              <a:rPr lang="en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Work Time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"/>
              <a:t>How does the number grow from stage to stage?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lphaLcPeriod"/>
            </a:pPr>
            <a:r>
              <a:rPr lang="en" sz="1800"/>
              <a:t>Model the </a:t>
            </a:r>
            <a:r>
              <a:rPr i="1" lang="en" sz="1800"/>
              <a:t>Pay it Forward</a:t>
            </a:r>
            <a:r>
              <a:rPr lang="en" sz="1800"/>
              <a:t> process in as many ways possible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"/>
              <a:t>How many good deeds will be completed by stage 5?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"/>
              <a:t>How does this problem relate to the epidemiology problem we’re trying to solve?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" u="sng"/>
              <a:t>Extension/Challenge question</a:t>
            </a:r>
            <a:r>
              <a:rPr lang="en"/>
              <a:t>: Describe a function that would model the </a:t>
            </a:r>
            <a:r>
              <a:rPr i="1" lang="en"/>
              <a:t>Pay it Forward</a:t>
            </a:r>
            <a:r>
              <a:rPr lang="en"/>
              <a:t> process at </a:t>
            </a:r>
            <a:r>
              <a:rPr i="1" lang="en"/>
              <a:t>any </a:t>
            </a:r>
            <a:r>
              <a:rPr lang="en"/>
              <a:t>stage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Be prepared to share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Share - Questions 1 &amp; 2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Nominate a spokesperson for your group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Norms for speaker: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Speak loud enough for the whole class to hear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Face the class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Be open to questions and criticism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Norms for audience: 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Active listening - face the speaker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Voices off and hands to self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en"/>
              <a:t>Respectful discourse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Connection - Question 3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So, what’s the connection? Why did I have you do this as a part of our </a:t>
            </a:r>
            <a:r>
              <a:rPr lang="en"/>
              <a:t>epidemiology</a:t>
            </a:r>
            <a:r>
              <a:rPr lang="en"/>
              <a:t> project*?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*Containing, Curing, or Preventing a fatal disease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